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10625" r:id="rId5"/>
    <p:sldId id="290" r:id="rId6"/>
    <p:sldId id="10626" r:id="rId7"/>
    <p:sldId id="258" r:id="rId8"/>
    <p:sldId id="288" r:id="rId9"/>
    <p:sldId id="268" r:id="rId10"/>
    <p:sldId id="260" r:id="rId11"/>
    <p:sldId id="269" r:id="rId12"/>
    <p:sldId id="10621" r:id="rId13"/>
    <p:sldId id="10622" r:id="rId14"/>
    <p:sldId id="257" r:id="rId15"/>
    <p:sldId id="10623" r:id="rId16"/>
    <p:sldId id="10620" r:id="rId17"/>
    <p:sldId id="10624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A20"/>
    <a:srgbClr val="427682"/>
    <a:srgbClr val="121923"/>
    <a:srgbClr val="E5CC9A"/>
    <a:srgbClr val="F2EDDA"/>
    <a:srgbClr val="D69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74B72-D4D8-4F3B-90D6-E4EE28E0C26D}" v="48" dt="2026-02-16T12:15:59.651"/>
    <p1510:client id="{3CF4D6FF-6278-4E23-99A1-576635D67C5D}" v="5" dt="2026-02-16T08:41:02.669"/>
    <p1510:client id="{F58428A4-FA4A-F13D-9F0F-9B79BAF9BF0B}" v="9" dt="2026-02-16T12:09:46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E2B-1767-44FA-9CF3-9EC7534BCCD4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E49D7-7547-4517-8510-E7D9680042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407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E49D7-7547-4517-8510-E7D96800423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41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E0740-369D-4421-9130-154ADD58713C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90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F98CA-D3C0-A47E-9FB0-51419B96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0BBD3A1-7CB9-0661-D959-3ABA3C54F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8EDD3586-E9CC-38B8-5241-1B27F48A1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5B8516-51C8-D83E-BC28-68FD5C66E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AE49D7-7547-4517-8510-E7D968004237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3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Käynnistä video, muista jakaa myös äänet!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E49D7-7547-4517-8510-E7D96800423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837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E0740-369D-4421-9130-154ADD58713C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9006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E0740-369D-4421-9130-154ADD58713C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104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Esim</a:t>
            </a:r>
            <a:r>
              <a:rPr lang="fi-FI"/>
              <a:t> sosionomiopiskelijoille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E49D7-7547-4517-8510-E7D968004237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107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56C101-D914-9A1C-B15D-1F56EA082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C07B913-27A0-66BC-9293-2773E24BA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5AD2D9-D7D8-1B2F-569D-B8219BA2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9AB341-B32A-0B5C-8B4C-40758F2F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C17DB49-AFFA-E93B-3B15-7A11FC79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326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3F1D64-D205-911E-9D25-A55D15C2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5D321D9-8A73-592C-DE95-3834413AE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B77682-FC36-FE2A-C042-8AF9171B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0F2558-FE07-800B-4B66-217E35BA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C8335AB-1854-F41C-8464-84BED563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37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2A7CCED-228A-8C95-A85F-A9934370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4DD455B-87A9-058C-EE89-84F3DAFD3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E8E1A29-0928-EB17-96BC-F99C8D47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C0E17E0-6E59-7525-09E5-E4ACCA4C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C94F1C-4C4F-09C5-E511-2F74C407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225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ED498B-2FE5-8229-2CA0-D08C0BC7A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ADEF92-6B0B-4B06-69B4-53C23B558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8F9EE6-36F0-CCE3-F5E4-20577B07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2D6D52-973C-4A10-4C36-5306F755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C901A8-D0D9-58E1-06D9-D86A030E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692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803306-060D-024E-46B9-78AC3D89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B5F7DA5-4805-996F-B05A-C35717014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4C6494-97CE-2738-08D9-0979FF6A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E39424-4754-96D5-BA4F-E691A7AD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4485885-0492-CF77-17AD-E15E7D7C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919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D7EB54-E7B2-2A31-10E8-9C028A30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E972C7-E679-12D2-455E-96E5070B6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2607ABD-F5AF-B011-75DF-F2F6B4DED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F02F46B-3C52-FF3A-CEC7-71F5C10D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DD61242-A61C-C973-B047-88D620F7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2FAE6B7-8ACF-E7B3-5C75-6BE6E8A9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210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0CD8AB-3D51-E83F-F290-63375E65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312E217-805E-3860-85EE-C408F9FD0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35282F4-6980-402A-63EB-E553A2107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39B4A1C-E143-F2E3-1A15-F14C23452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5AAF3B9-C833-595E-5AA0-CBA1D2165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EF03E39-FBD1-192A-03F3-66F7BFD2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ADA0025-8D8F-6020-4FE0-657D6B72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ED5A0D0-A80D-5968-3E7E-8EABC53C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91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48209B-E3D3-28AB-B61D-B5B00710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B87A021-5AE0-BC16-BE17-66E10F48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8D4CDA9-0E23-144D-A7D2-6D864BCBA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6EEA27-9A30-59ED-E831-7CE90A365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7305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699FE14-C1BB-953C-3FCA-C733F532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9F2A003-2FFA-AFED-2C9F-C559FAA3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9207FD9-4280-3735-6E5D-AD342B57F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440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E2015B-BD96-3786-4B7E-ACAA57A6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E20C2F-EE69-0165-21B4-3A9254170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8E06E3E-EECA-ECE0-8784-16271FCD6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F4E09EF-11CE-3728-8F1F-CCE3FF929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E8F879E-BF3D-FBDC-C5B3-78EBCEB0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D9D98EC-B3A9-1DB6-B0F8-0D8B4386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450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BC735D-DA05-C9BA-4D23-774CEFA8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A224C1A-5E64-2231-644B-54DA1277D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7EC9D3B-102E-E424-6084-625339065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2122087-A8F6-3BC6-1A35-E650FD3E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09C4106-8EB8-85DD-6B8A-B862DA98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682DF34-99EB-BB39-4CA7-EE26A3CC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823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50254BF-3463-0BED-483B-EB5EE3B4F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65245D-6A61-973A-1F10-C0EB05371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D5DE06-59C2-0F1D-D709-128F01DE4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601D86-D0DD-4CF6-AF62-2A190854411A}" type="datetimeFigureOut">
              <a:rPr lang="fi-FI" smtClean="0"/>
              <a:t>16.2.2026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9B0D62-8F0F-6827-591B-F3ECCBBD3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8559589-0889-5159-0B8F-22E017BE1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A3087A-6B33-4A95-B1CE-F66E4C93EF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034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FtIj1747w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D82344-805F-7A8C-D130-91504030D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330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Hyvinvoinnin itsearviointitehtävä</a:t>
            </a:r>
            <a:br>
              <a:rPr lang="fi-FI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i-FI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DFA9367-430C-5355-6EFA-F5A4CC499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9113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Zekki.fi oppituntimateriaali</a:t>
            </a:r>
          </a:p>
        </p:txBody>
      </p:sp>
    </p:spTree>
    <p:extLst>
      <p:ext uri="{BB962C8B-B14F-4D97-AF65-F5344CB8AC3E}">
        <p14:creationId xmlns:p14="http://schemas.microsoft.com/office/powerpoint/2010/main" val="228283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12747210-66F1-0CF4-13E5-63C73D16CFEA}"/>
              </a:ext>
            </a:extLst>
          </p:cNvPr>
          <p:cNvSpPr/>
          <p:nvPr/>
        </p:nvSpPr>
        <p:spPr>
          <a:xfrm>
            <a:off x="837678" y="1518001"/>
            <a:ext cx="10744722" cy="5136974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fi-FI" sz="2000" b="1">
              <a:solidFill>
                <a:srgbClr val="121923"/>
              </a:solidFill>
              <a:latin typeface="Montserrat"/>
            </a:endParaRPr>
          </a:p>
          <a:p>
            <a:endParaRPr lang="fi-FI" sz="2000" b="1" i="0">
              <a:solidFill>
                <a:srgbClr val="121923"/>
              </a:solidFill>
              <a:effectLst/>
              <a:latin typeface="Montserrat" pitchFamily="2" charset="0"/>
            </a:endParaRPr>
          </a:p>
          <a:p>
            <a:pPr algn="l"/>
            <a:endParaRPr lang="fi-FI" sz="1800" b="0" i="0">
              <a:solidFill>
                <a:srgbClr val="121923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4C61AEB8-6567-C760-0185-32332B816D13}"/>
              </a:ext>
            </a:extLst>
          </p:cNvPr>
          <p:cNvSpPr txBox="1">
            <a:spLocks/>
          </p:cNvSpPr>
          <p:nvPr/>
        </p:nvSpPr>
        <p:spPr>
          <a:xfrm>
            <a:off x="837678" y="305630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2" name="Otsikko 3">
            <a:extLst>
              <a:ext uri="{FF2B5EF4-FFF2-40B4-BE49-F238E27FC236}">
                <a16:creationId xmlns:a16="http://schemas.microsoft.com/office/drawing/2014/main" id="{BA9494BF-9EE6-C66C-E083-0D5E8185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173"/>
            <a:ext cx="10515600" cy="1325563"/>
          </a:xfrm>
        </p:spPr>
        <p:txBody>
          <a:bodyPr/>
          <a:lstStyle/>
          <a:p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Itsenäinen tehtävä:</a:t>
            </a:r>
            <a:endParaRPr lang="fi-FI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0E4E83B-C820-3BA8-D181-BF0961639F25}"/>
              </a:ext>
            </a:extLst>
          </p:cNvPr>
          <p:cNvSpPr txBox="1"/>
          <p:nvPr/>
        </p:nvSpPr>
        <p:spPr>
          <a:xfrm>
            <a:off x="1372755" y="1655053"/>
            <a:ext cx="9674567" cy="4862870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ctr">
            <a:spAutoFit/>
          </a:bodyPr>
          <a:lstStyle/>
          <a:p>
            <a:pPr algn="l"/>
            <a:r>
              <a:rPr lang="fi-FI" sz="1600" b="1" i="0" dirty="0">
                <a:solidFill>
                  <a:srgbClr val="121923"/>
                </a:solidFill>
                <a:effectLst/>
                <a:latin typeface="Montserrat"/>
              </a:rPr>
              <a:t>Olet juuri katsonut videon, jossa </a:t>
            </a:r>
            <a:r>
              <a:rPr lang="fi-FI" sz="1600" b="1" i="0" dirty="0" err="1">
                <a:solidFill>
                  <a:srgbClr val="121923"/>
                </a:solidFill>
                <a:effectLst/>
                <a:latin typeface="Montserrat"/>
              </a:rPr>
              <a:t>Zekki</a:t>
            </a:r>
            <a:r>
              <a:rPr lang="fi-FI" sz="1600" b="1" i="0" dirty="0">
                <a:solidFill>
                  <a:srgbClr val="121923"/>
                </a:solidFill>
                <a:effectLst/>
                <a:latin typeface="Montserrat"/>
              </a:rPr>
              <a:t> auttoi nuorta ymmärtämään ja parantamaan elämäntilannettaan. Nyt on sinun vuorosi pohtia, mitä hyvinvointi merkitsee sinulle. </a:t>
            </a:r>
          </a:p>
          <a:p>
            <a:endParaRPr lang="fi-FI" sz="1600" b="1" i="1" dirty="0">
              <a:solidFill>
                <a:srgbClr val="121923"/>
              </a:solidFill>
              <a:latin typeface="Montserrat"/>
            </a:endParaRPr>
          </a:p>
          <a:p>
            <a:pPr algn="l"/>
            <a:r>
              <a:rPr lang="fi-FI" sz="1600" b="1" i="1" dirty="0">
                <a:solidFill>
                  <a:srgbClr val="121923"/>
                </a:solidFill>
                <a:effectLst/>
                <a:latin typeface="Montserrat"/>
              </a:rPr>
              <a:t>Kirjoita lyhyt essee, jossa käsittelet seuraavia kysymyksiä</a:t>
            </a:r>
            <a:r>
              <a:rPr lang="fi-FI" sz="1600" b="1" i="0" dirty="0">
                <a:solidFill>
                  <a:srgbClr val="121923"/>
                </a:solidFill>
                <a:effectLst/>
                <a:latin typeface="Montserrat"/>
              </a:rPr>
              <a:t>:</a:t>
            </a:r>
            <a:endParaRPr lang="fi-FI" sz="1600" dirty="0"/>
          </a:p>
          <a:p>
            <a:pPr algn="l"/>
            <a:endParaRPr lang="fi-FI" dirty="0">
              <a:solidFill>
                <a:srgbClr val="121923"/>
              </a:solidFill>
              <a:latin typeface="Montserrat" pitchFamily="2" charset="0"/>
            </a:endParaRPr>
          </a:p>
          <a:p>
            <a:pPr algn="l"/>
            <a:r>
              <a:rPr lang="fi-FI" sz="1400" b="0" i="0" dirty="0">
                <a:solidFill>
                  <a:srgbClr val="121923"/>
                </a:solidFill>
                <a:effectLst/>
                <a:latin typeface="Montserrat"/>
              </a:rPr>
              <a:t>Mitä hyvinvointi tarkoittaa sinulle? Pohdi, mitkä asiat tekevät sinut onnelliseksi ja auttavat sinua voimaan hyvin. </a:t>
            </a:r>
            <a:br>
              <a:rPr lang="fi-FI" sz="1400" b="0" i="0" dirty="0">
                <a:effectLst/>
                <a:latin typeface="Montserrat" pitchFamily="2" charset="0"/>
              </a:rPr>
            </a:br>
            <a:endParaRPr lang="fi-FI" sz="1400" b="0" i="0" dirty="0">
              <a:solidFill>
                <a:srgbClr val="121923"/>
              </a:solidFill>
              <a:effectLst/>
              <a:latin typeface="Montserrat" pitchFamily="2" charset="0"/>
            </a:endParaRPr>
          </a:p>
          <a:p>
            <a:pPr algn="l"/>
            <a:r>
              <a:rPr lang="fi-FI" sz="1400" b="0" i="0" dirty="0">
                <a:solidFill>
                  <a:srgbClr val="121923"/>
                </a:solidFill>
                <a:effectLst/>
                <a:latin typeface="Montserrat"/>
              </a:rPr>
              <a:t>Mitkä tekijät ovat tärkeitä hyvinvoinnin kannalta?</a:t>
            </a:r>
            <a:br>
              <a:rPr lang="fi-FI" sz="1400" b="0" i="0" dirty="0">
                <a:effectLst/>
                <a:latin typeface="Montserrat" pitchFamily="2" charset="0"/>
              </a:rPr>
            </a:br>
            <a:endParaRPr lang="fi-FI" sz="1400" b="0" i="0" dirty="0">
              <a:solidFill>
                <a:srgbClr val="121923"/>
              </a:solidFill>
              <a:effectLst/>
              <a:latin typeface="Montserrat" pitchFamily="2" charset="0"/>
            </a:endParaRPr>
          </a:p>
          <a:p>
            <a:pPr algn="l"/>
            <a:r>
              <a:rPr lang="fi-FI" sz="1400" b="0" i="0" dirty="0">
                <a:solidFill>
                  <a:srgbClr val="121923"/>
                </a:solidFill>
                <a:effectLst/>
                <a:latin typeface="Montserrat"/>
              </a:rPr>
              <a:t>Miten käsittelet vaikeuksia ja stressaavia tilanteita? Mieti, mitä teet, kun kohtaat haasteita. Onko sinulla keinoja, joita käytät selviytyäksesi vaikeista ajoista?</a:t>
            </a:r>
            <a:br>
              <a:rPr lang="fi-FI" sz="1400" b="0" i="0" dirty="0">
                <a:effectLst/>
                <a:latin typeface="Montserrat" pitchFamily="2" charset="0"/>
              </a:rPr>
            </a:br>
            <a:endParaRPr lang="fi-FI" sz="1400" b="0" i="0" dirty="0">
              <a:solidFill>
                <a:srgbClr val="121923"/>
              </a:solidFill>
              <a:effectLst/>
              <a:latin typeface="Montserrat" pitchFamily="2" charset="0"/>
            </a:endParaRPr>
          </a:p>
          <a:p>
            <a:pPr algn="l"/>
            <a:r>
              <a:rPr lang="fi-FI" sz="1400" b="0" i="0" dirty="0">
                <a:solidFill>
                  <a:srgbClr val="121923"/>
                </a:solidFill>
                <a:effectLst/>
                <a:latin typeface="Montserrat"/>
              </a:rPr>
              <a:t>Miten voisit tukea ystävääsi, joka käy läpi vaikeaa aikaa? Pohdi, mitä voisit tehdä auttaaksesi ystävää.</a:t>
            </a:r>
          </a:p>
          <a:p>
            <a:pPr algn="l"/>
            <a:endParaRPr lang="fi-FI" sz="1400" dirty="0">
              <a:solidFill>
                <a:srgbClr val="121923"/>
              </a:solidFill>
              <a:latin typeface="Montserrat" pitchFamily="2" charset="0"/>
            </a:endParaRPr>
          </a:p>
          <a:p>
            <a:pPr algn="l"/>
            <a:r>
              <a:rPr lang="fi-FI" sz="1400" b="0" i="0" dirty="0">
                <a:solidFill>
                  <a:srgbClr val="121923"/>
                </a:solidFill>
                <a:effectLst/>
                <a:latin typeface="Montserrat"/>
              </a:rPr>
              <a:t>Mi</a:t>
            </a:r>
            <a:r>
              <a:rPr lang="fi-FI" sz="1400" dirty="0">
                <a:solidFill>
                  <a:srgbClr val="121923"/>
                </a:solidFill>
                <a:latin typeface="Montserrat"/>
              </a:rPr>
              <a:t>llaista tukea toivoisit itse saavasi? Kuka voisi auttaa sinua? </a:t>
            </a:r>
          </a:p>
          <a:p>
            <a:pPr algn="l"/>
            <a:endParaRPr lang="fi-FI" sz="1400" b="0" i="0" dirty="0">
              <a:solidFill>
                <a:srgbClr val="121923"/>
              </a:solidFill>
              <a:effectLst/>
              <a:latin typeface="Montserrat" pitchFamily="2" charset="0"/>
            </a:endParaRPr>
          </a:p>
          <a:p>
            <a:pPr algn="l"/>
            <a:r>
              <a:rPr lang="fi-FI" sz="1400" b="0" i="0" dirty="0">
                <a:solidFill>
                  <a:srgbClr val="121923"/>
                </a:solidFill>
                <a:effectLst/>
                <a:latin typeface="Montserrat"/>
              </a:rPr>
              <a:t>Kirjoita essee omasta näkökulmastasi ja käytä konkreettisia esimerkkejä omasta elämästäsi tai ajatuksistasi. </a:t>
            </a:r>
          </a:p>
          <a:p>
            <a:pPr algn="l"/>
            <a:endParaRPr lang="fi-FI" sz="1400" b="0" i="0" dirty="0">
              <a:solidFill>
                <a:srgbClr val="121923"/>
              </a:solidFill>
              <a:effectLst/>
              <a:latin typeface="Montserrat" pitchFamily="2" charset="0"/>
            </a:endParaRPr>
          </a:p>
          <a:p>
            <a:r>
              <a:rPr lang="fi-FI" sz="1400" b="0" i="0" dirty="0">
                <a:solidFill>
                  <a:srgbClr val="121923"/>
                </a:solidFill>
                <a:effectLst/>
                <a:latin typeface="Montserrat"/>
              </a:rPr>
              <a:t>Esseesi tulisi olla noin </a:t>
            </a:r>
            <a:r>
              <a:rPr lang="fi-FI" sz="1400" dirty="0">
                <a:solidFill>
                  <a:srgbClr val="121923"/>
                </a:solidFill>
                <a:latin typeface="Montserrat"/>
              </a:rPr>
              <a:t>yhden</a:t>
            </a:r>
            <a:r>
              <a:rPr lang="fi-FI" sz="1400" b="0" i="0" dirty="0">
                <a:solidFill>
                  <a:srgbClr val="121923"/>
                </a:solidFill>
                <a:effectLst/>
                <a:latin typeface="Montserrat"/>
              </a:rPr>
              <a:t> </a:t>
            </a:r>
            <a:r>
              <a:rPr lang="fi-FI" sz="1400" dirty="0">
                <a:solidFill>
                  <a:srgbClr val="121923"/>
                </a:solidFill>
                <a:latin typeface="Montserrat"/>
              </a:rPr>
              <a:t>sivun pituinen</a:t>
            </a:r>
            <a:r>
              <a:rPr lang="fi-FI" sz="1400" b="0" i="0" dirty="0">
                <a:solidFill>
                  <a:srgbClr val="121923"/>
                </a:solidFill>
                <a:effectLst/>
                <a:latin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729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8B9CBABD-F3B9-106D-7865-461EA2A596D1}"/>
              </a:ext>
            </a:extLst>
          </p:cNvPr>
          <p:cNvSpPr/>
          <p:nvPr/>
        </p:nvSpPr>
        <p:spPr>
          <a:xfrm>
            <a:off x="503477" y="2077929"/>
            <a:ext cx="11226800" cy="4037012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58001B9-EFDE-4AFE-92D4-356BDE26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77" y="553015"/>
            <a:ext cx="10515600" cy="1325563"/>
          </a:xfrm>
        </p:spPr>
        <p:txBody>
          <a:bodyPr/>
          <a:lstStyle/>
          <a:p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Hyvinvointi koostuu monesta eri tekijästä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66C5BD-ECAE-AF7F-1232-035086244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77" y="2339866"/>
            <a:ext cx="10515600" cy="4351338"/>
          </a:xfrm>
        </p:spPr>
        <p:txBody>
          <a:bodyPr>
            <a:normAutofit/>
          </a:bodyPr>
          <a:lstStyle/>
          <a:p>
            <a:r>
              <a:rPr lang="fi-FI" sz="2400" err="1">
                <a:solidFill>
                  <a:srgbClr val="121923"/>
                </a:solidFill>
                <a:latin typeface="Montserrat" pitchFamily="2" charset="0"/>
              </a:rPr>
              <a:t>Zekki</a:t>
            </a:r>
            <a:r>
              <a:rPr lang="fi-FI" sz="2400">
                <a:solidFill>
                  <a:srgbClr val="121923"/>
                </a:solidFill>
                <a:latin typeface="Montserrat" pitchFamily="2" charset="0"/>
              </a:rPr>
              <a:t> tarkastelee hyvinvointia 10 eri osa-alueen kautta. Näitä ovat: </a:t>
            </a:r>
            <a:r>
              <a:rPr lang="fi-FI" sz="2400" b="0" i="0">
                <a:solidFill>
                  <a:srgbClr val="121923"/>
                </a:solidFill>
                <a:latin typeface="Montserrat" pitchFamily="2" charset="0"/>
              </a:rPr>
              <a:t>itsetunto, terveydentila, kyky voittaa vaikeuksia, asumisolot, päivittäinen pärjääminen, perhe, luotettavien ystävien määrä, taloudellinen tilanne, tyytyväisyys elämään ja vahvuuksien kehittäminen.</a:t>
            </a:r>
          </a:p>
          <a:p>
            <a:endParaRPr lang="fi-FI" sz="2400">
              <a:solidFill>
                <a:srgbClr val="121923"/>
              </a:solidFill>
              <a:latin typeface="Montserrat" pitchFamily="2" charset="0"/>
            </a:endParaRPr>
          </a:p>
          <a:p>
            <a:r>
              <a:rPr lang="fi-FI" sz="2400" i="1">
                <a:solidFill>
                  <a:srgbClr val="121923"/>
                </a:solidFill>
                <a:latin typeface="Montserrat" pitchFamily="2" charset="0"/>
              </a:rPr>
              <a:t>Mitkä ovat sinun mielestäsi tärkeimmät asiat hyvinvoinnin ylläpitämiseksi?</a:t>
            </a:r>
          </a:p>
          <a:p>
            <a:r>
              <a:rPr lang="fi-FI" sz="2400" i="1">
                <a:solidFill>
                  <a:srgbClr val="121923"/>
                </a:solidFill>
                <a:latin typeface="Montserrat" pitchFamily="2" charset="0"/>
              </a:rPr>
              <a:t>Miten niitä voisi vahvistaa? </a:t>
            </a:r>
          </a:p>
        </p:txBody>
      </p:sp>
      <p:pic>
        <p:nvPicPr>
          <p:cNvPr id="6" name="Kuva 5" descr="Kuva, joka sisältää kohteen taivas, pallo&#10;&#10;Kuvaus luotu automaattisesti">
            <a:extLst>
              <a:ext uri="{FF2B5EF4-FFF2-40B4-BE49-F238E27FC236}">
                <a16:creationId xmlns:a16="http://schemas.microsoft.com/office/drawing/2014/main" id="{1E39F4E5-08D1-11C0-39C8-770A52E97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174" y="4630182"/>
            <a:ext cx="1925237" cy="1997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839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12747210-66F1-0CF4-13E5-63C73D16CFEA}"/>
              </a:ext>
            </a:extLst>
          </p:cNvPr>
          <p:cNvSpPr/>
          <p:nvPr/>
        </p:nvSpPr>
        <p:spPr>
          <a:xfrm>
            <a:off x="837677" y="2349499"/>
            <a:ext cx="10874955" cy="3570759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4C61AEB8-6567-C760-0185-32332B816D13}"/>
              </a:ext>
            </a:extLst>
          </p:cNvPr>
          <p:cNvSpPr txBox="1">
            <a:spLocks/>
          </p:cNvSpPr>
          <p:nvPr/>
        </p:nvSpPr>
        <p:spPr>
          <a:xfrm>
            <a:off x="1015129" y="3703247"/>
            <a:ext cx="10515600" cy="8127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i-FI" sz="2400">
                <a:solidFill>
                  <a:srgbClr val="121923"/>
                </a:solidFill>
                <a:latin typeface="Montserrat"/>
              </a:rPr>
              <a:t>Voisitko hyödyntää </a:t>
            </a:r>
            <a:r>
              <a:rPr lang="fi-FI" sz="2400" err="1">
                <a:solidFill>
                  <a:srgbClr val="121923"/>
                </a:solidFill>
                <a:latin typeface="Montserrat"/>
              </a:rPr>
              <a:t>Zekkiä</a:t>
            </a:r>
            <a:r>
              <a:rPr lang="fi-FI" sz="2400">
                <a:solidFill>
                  <a:srgbClr val="121923"/>
                </a:solidFill>
                <a:latin typeface="Montserrat"/>
              </a:rPr>
              <a:t> tulevassa työssäsi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2192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? 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i-FI" sz="2400">
                <a:solidFill>
                  <a:srgbClr val="121923"/>
                </a:solidFill>
                <a:latin typeface="Montserrat"/>
              </a:rPr>
              <a:t>Millaisissa tilanteissa siitä olisi 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12192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apua?</a:t>
            </a:r>
            <a:endParaRPr lang="fi-FI" sz="2400"/>
          </a:p>
        </p:txBody>
      </p:sp>
      <p:pic>
        <p:nvPicPr>
          <p:cNvPr id="6" name="Kuva 5" descr="Kuva, joka sisältää kohteen maalaus, animaatio, taide, piirros&#10;&#10;Kuvaus luotu automaattisesti">
            <a:extLst>
              <a:ext uri="{FF2B5EF4-FFF2-40B4-BE49-F238E27FC236}">
                <a16:creationId xmlns:a16="http://schemas.microsoft.com/office/drawing/2014/main" id="{0589C89E-8AE6-B3FB-3755-88AA5FF8B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97" y="1225820"/>
            <a:ext cx="2265901" cy="2661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uva 7" descr="Kuva, joka sisältää kohteen taivas, animaatio, taide, puku&#10;&#10;Kuvaus luotu automaattisesti">
            <a:extLst>
              <a:ext uri="{FF2B5EF4-FFF2-40B4-BE49-F238E27FC236}">
                <a16:creationId xmlns:a16="http://schemas.microsoft.com/office/drawing/2014/main" id="{428DF722-3C7C-4623-B00C-498F9E9BB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0" y="4314926"/>
            <a:ext cx="2030284" cy="238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tsikko 3">
            <a:extLst>
              <a:ext uri="{FF2B5EF4-FFF2-40B4-BE49-F238E27FC236}">
                <a16:creationId xmlns:a16="http://schemas.microsoft.com/office/drawing/2014/main" id="{FA2CB760-653F-D709-D452-7F62A95B30B6}"/>
              </a:ext>
            </a:extLst>
          </p:cNvPr>
          <p:cNvSpPr txBox="1">
            <a:spLocks/>
          </p:cNvSpPr>
          <p:nvPr/>
        </p:nvSpPr>
        <p:spPr>
          <a:xfrm>
            <a:off x="838200" y="6782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Keskustele kaverin kanssa tai pohdi </a:t>
            </a:r>
            <a:r>
              <a:rPr lang="fi-FI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itsenäisesti</a:t>
            </a:r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1393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12747210-66F1-0CF4-13E5-63C73D16CFEA}"/>
              </a:ext>
            </a:extLst>
          </p:cNvPr>
          <p:cNvSpPr/>
          <p:nvPr/>
        </p:nvSpPr>
        <p:spPr>
          <a:xfrm>
            <a:off x="837677" y="2349499"/>
            <a:ext cx="10874955" cy="3570759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4C61AEB8-6567-C760-0185-32332B816D13}"/>
              </a:ext>
            </a:extLst>
          </p:cNvPr>
          <p:cNvSpPr txBox="1">
            <a:spLocks/>
          </p:cNvSpPr>
          <p:nvPr/>
        </p:nvSpPr>
        <p:spPr>
          <a:xfrm>
            <a:off x="1017354" y="3216002"/>
            <a:ext cx="10515600" cy="2034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12192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Kuka on sinun nuoruudessasi sellainen aikuinen,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12192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joka on tukenasi?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12192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Kerro joku esimerkki, missä tilanteessa hän auttoi?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12192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Millaista apua sait?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Otsikko 3">
            <a:extLst>
              <a:ext uri="{FF2B5EF4-FFF2-40B4-BE49-F238E27FC236}">
                <a16:creationId xmlns:a16="http://schemas.microsoft.com/office/drawing/2014/main" id="{BA9494BF-9EE6-C66C-E083-0D5E8185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276"/>
            <a:ext cx="10515600" cy="1325563"/>
          </a:xfrm>
        </p:spPr>
        <p:txBody>
          <a:bodyPr/>
          <a:lstStyle/>
          <a:p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Keskustele kaverin kanssa tai pohdi </a:t>
            </a:r>
            <a:r>
              <a:rPr lang="fi-FI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itsenäisesti</a:t>
            </a:r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:</a:t>
            </a:r>
          </a:p>
        </p:txBody>
      </p:sp>
      <p:pic>
        <p:nvPicPr>
          <p:cNvPr id="5" name="Kuva 4" descr="Kuva, joka sisältää kohteen maalaus, animaatio, taide, piirros&#10;&#10;Kuvaus luotu automaattisesti">
            <a:extLst>
              <a:ext uri="{FF2B5EF4-FFF2-40B4-BE49-F238E27FC236}">
                <a16:creationId xmlns:a16="http://schemas.microsoft.com/office/drawing/2014/main" id="{915EC73D-FC77-7284-9F81-4C52D81CF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97" y="1225820"/>
            <a:ext cx="2265901" cy="2661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Kuva 6" descr="Kuva, joka sisältää kohteen taivas, animaatio, taide, puku&#10;&#10;Kuvaus luotu automaattisesti">
            <a:extLst>
              <a:ext uri="{FF2B5EF4-FFF2-40B4-BE49-F238E27FC236}">
                <a16:creationId xmlns:a16="http://schemas.microsoft.com/office/drawing/2014/main" id="{B3145A81-2044-5780-FDCB-7C2630D9F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0" y="4314926"/>
            <a:ext cx="2030284" cy="238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883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A995C9A5-948A-225E-0B6B-F0C8C673356B}"/>
              </a:ext>
            </a:extLst>
          </p:cNvPr>
          <p:cNvGrpSpPr/>
          <p:nvPr/>
        </p:nvGrpSpPr>
        <p:grpSpPr>
          <a:xfrm>
            <a:off x="838200" y="2243711"/>
            <a:ext cx="10874955" cy="2913143"/>
            <a:chOff x="838200" y="2243711"/>
            <a:chExt cx="10874955" cy="2913143"/>
          </a:xfrm>
        </p:grpSpPr>
        <p:sp>
          <p:nvSpPr>
            <p:cNvPr id="3" name="Suorakulmio: Pyöristetyt kulmat 2">
              <a:extLst>
                <a:ext uri="{FF2B5EF4-FFF2-40B4-BE49-F238E27FC236}">
                  <a16:creationId xmlns:a16="http://schemas.microsoft.com/office/drawing/2014/main" id="{12747210-66F1-0CF4-13E5-63C73D16CFEA}"/>
                </a:ext>
              </a:extLst>
            </p:cNvPr>
            <p:cNvSpPr/>
            <p:nvPr/>
          </p:nvSpPr>
          <p:spPr>
            <a:xfrm>
              <a:off x="838200" y="2243711"/>
              <a:ext cx="10874955" cy="2913143"/>
            </a:xfrm>
            <a:prstGeom prst="roundRect">
              <a:avLst/>
            </a:prstGeom>
            <a:solidFill>
              <a:schemeClr val="bg2">
                <a:alpha val="82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Sisällön paikkamerkki 2">
              <a:extLst>
                <a:ext uri="{FF2B5EF4-FFF2-40B4-BE49-F238E27FC236}">
                  <a16:creationId xmlns:a16="http://schemas.microsoft.com/office/drawing/2014/main" id="{4C61AEB8-6567-C760-0185-32332B816D13}"/>
                </a:ext>
              </a:extLst>
            </p:cNvPr>
            <p:cNvSpPr txBox="1">
              <a:spLocks/>
            </p:cNvSpPr>
            <p:nvPr/>
          </p:nvSpPr>
          <p:spPr>
            <a:xfrm>
              <a:off x="1015129" y="3090367"/>
              <a:ext cx="10515600" cy="12198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fi-FI" sz="2400" dirty="0">
                  <a:solidFill>
                    <a:srgbClr val="121923"/>
                  </a:solidFill>
                  <a:latin typeface="Montserrat"/>
                </a:rPr>
                <a:t>Ota kuvakaappaus saamastasi yhteenvedosta. Tee testi uudelleen sopivan ajan</a:t>
              </a: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219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,</a:t>
              </a:r>
              <a:r>
                <a:rPr lang="fi-FI" sz="2400" dirty="0">
                  <a:solidFill>
                    <a:srgbClr val="121923"/>
                  </a:solidFill>
                  <a:latin typeface="Montserrat"/>
                </a:rPr>
                <a:t> esimerkiksi puolen vuoden kuluttua ja vertaa</a:t>
              </a: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219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, </a:t>
              </a:r>
              <a:r>
                <a:rPr lang="fi-FI" sz="2400" dirty="0">
                  <a:solidFill>
                    <a:srgbClr val="121923"/>
                  </a:solidFill>
                  <a:latin typeface="Montserrat"/>
                </a:rPr>
                <a:t>onko tilanteessasi tapahtunut toivottua muutosta.</a:t>
              </a:r>
              <a:endParaRPr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</a:endParaRPr>
            </a:p>
            <a:p>
              <a:pPr marL="0" marR="0" lvl="0" indent="0" algn="ctr" defTabSz="91440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121923"/>
                </a:solidFill>
                <a:effectLst/>
                <a:uLnTx/>
                <a:uFillTx/>
                <a:latin typeface="Montserrat"/>
              </a:endParaRPr>
            </a:p>
          </p:txBody>
        </p:sp>
      </p:grpSp>
      <p:sp>
        <p:nvSpPr>
          <p:cNvPr id="2" name="Otsikko 3">
            <a:extLst>
              <a:ext uri="{FF2B5EF4-FFF2-40B4-BE49-F238E27FC236}">
                <a16:creationId xmlns:a16="http://schemas.microsoft.com/office/drawing/2014/main" id="{BA9494BF-9EE6-C66C-E083-0D5E8185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Lisätehtävä:</a:t>
            </a:r>
            <a:endParaRPr lang="fi-FI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4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8B9CBABD-F3B9-106D-7865-461EA2A596D1}"/>
              </a:ext>
            </a:extLst>
          </p:cNvPr>
          <p:cNvSpPr/>
          <p:nvPr/>
        </p:nvSpPr>
        <p:spPr>
          <a:xfrm>
            <a:off x="482600" y="1879600"/>
            <a:ext cx="11226800" cy="4037012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58001B9-EFDE-4AFE-92D4-356BDE26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820" y="534458"/>
            <a:ext cx="11386456" cy="133765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  <a:latin typeface="Montserrat"/>
              </a:rPr>
              <a:t>Ohjeistus </a:t>
            </a:r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ohjaajalle</a:t>
            </a:r>
            <a:r>
              <a:rPr lang="fi-FI" dirty="0">
                <a:solidFill>
                  <a:schemeClr val="bg1"/>
                </a:solidFill>
                <a:latin typeface="Montserrat"/>
              </a:rPr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66C5BD-ECAE-AF7F-1232-035086244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0" y="2141537"/>
            <a:ext cx="10515600" cy="34863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Tämän diasarjan avulla voit toteuttaa ryhmällesi hyvinvoinnin itsearviointitehtävän.</a:t>
            </a:r>
            <a:endParaRPr lang="fi-FI">
              <a:latin typeface="Montserrat"/>
            </a:endParaRPr>
          </a:p>
          <a:p>
            <a:pPr>
              <a:buFont typeface="Arial"/>
              <a:buChar char="•"/>
            </a:pPr>
            <a:r>
              <a:rPr lang="fi-FI" sz="20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Aluksi katsotaan esittelyvideo</a:t>
            </a:r>
            <a:r>
              <a:rPr lang="fi-FI" sz="200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, jossa nuori pohtii omaa hyvinvointiaan ja päätyy tekemään Zekki-testin. (video on upotettuna dialla 4. muista jakaa myös äänet!). Video löytyy myös </a:t>
            </a:r>
            <a:r>
              <a:rPr lang="fi-FI" sz="2000" err="1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youtubesta</a:t>
            </a:r>
            <a:r>
              <a:rPr lang="fi-FI" sz="200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fi-FI" sz="2000">
                <a:solidFill>
                  <a:srgbClr val="000000"/>
                </a:solidFill>
                <a:latin typeface="Montserrat"/>
                <a:ea typeface="+mn-lt"/>
                <a:cs typeface="+mn-lt"/>
                <a:hlinkClick r:id="rId3"/>
              </a:rPr>
              <a:t>https://www.youtube.com/watch?v=SFtIj1747wU</a:t>
            </a:r>
            <a:endParaRPr lang="fi-FI" sz="2000">
              <a:solidFill>
                <a:srgbClr val="000000"/>
              </a:solidFill>
              <a:latin typeface="Montserrat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fi-FI" sz="20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Videon jälkeen</a:t>
            </a:r>
            <a:r>
              <a:rPr lang="fi-FI" sz="200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 on lyhyt katsaus </a:t>
            </a:r>
            <a:r>
              <a:rPr lang="fi-FI" sz="2000" err="1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Zekistä</a:t>
            </a:r>
            <a:r>
              <a:rPr lang="fi-FI" sz="200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 ja kehotus testin tekemiseen omilla päätelaitteillaan.</a:t>
            </a:r>
            <a:endParaRPr lang="fi-FI" sz="2000">
              <a:latin typeface="Montserrat"/>
            </a:endParaRPr>
          </a:p>
          <a:p>
            <a:pPr>
              <a:buFont typeface="Arial"/>
              <a:buChar char="•"/>
            </a:pPr>
            <a:r>
              <a:rPr lang="fi-FI" sz="20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Voit valita materiaalista omalle ryhmällesi sopivimmat tehtävät ja muokata niitä tarpeeseen sopiviksi</a:t>
            </a:r>
            <a:r>
              <a:rPr lang="fi-FI" sz="200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. Valittavana on sekä ryhmä- että yksilötehtäviä.</a:t>
            </a:r>
            <a:endParaRPr lang="fi-FI" sz="2000">
              <a:latin typeface="Montserrat"/>
            </a:endParaRPr>
          </a:p>
          <a:p>
            <a:endParaRPr lang="fi-FI" sz="2400" i="1">
              <a:solidFill>
                <a:srgbClr val="000000"/>
              </a:solidFill>
              <a:latin typeface="Montserrat" pitchFamily="2" charset="0"/>
            </a:endParaRPr>
          </a:p>
        </p:txBody>
      </p:sp>
      <p:pic>
        <p:nvPicPr>
          <p:cNvPr id="5" name="Kuva 4" descr="Kuva, joka sisältää kohteen maalaus, animaatio, taide, piirros&#10;&#10;Kuvaus luotu automaattisesti">
            <a:extLst>
              <a:ext uri="{FF2B5EF4-FFF2-40B4-BE49-F238E27FC236}">
                <a16:creationId xmlns:a16="http://schemas.microsoft.com/office/drawing/2014/main" id="{DCB30B17-6993-B18A-695A-01FE52231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79" y="5059680"/>
            <a:ext cx="1627621" cy="1911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2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F985A-2D62-8357-F8EA-E2840B5C0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D60824-232A-E720-6DF4-BC34A4547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203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Hyvinvoinnin itsearviointitehtävä</a:t>
            </a:r>
            <a:br>
              <a:rPr lang="fi-FI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</a:br>
            <a:endParaRPr lang="fi-FI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0"/>
            </a:endParaRPr>
          </a:p>
        </p:txBody>
      </p:sp>
      <p:pic>
        <p:nvPicPr>
          <p:cNvPr id="4" name="Kuva 3" descr="Kuva, joka sisältää kohteen Fontti, Grafiikka, logo, musta&#10;&#10;Kuvaus luotu automaattisesti">
            <a:extLst>
              <a:ext uri="{FF2B5EF4-FFF2-40B4-BE49-F238E27FC236}">
                <a16:creationId xmlns:a16="http://schemas.microsoft.com/office/drawing/2014/main" id="{1F6F446C-8227-A753-4437-B442F13FB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1" y="102613"/>
            <a:ext cx="5383355" cy="30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0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ekki_2024_tekstit (Original)">
            <a:hlinkClick r:id="" action="ppaction://media"/>
            <a:extLst>
              <a:ext uri="{FF2B5EF4-FFF2-40B4-BE49-F238E27FC236}">
                <a16:creationId xmlns:a16="http://schemas.microsoft.com/office/drawing/2014/main" id="{CF2289CA-D633-A881-5572-7DEF938902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"/>
            <a:ext cx="12192137" cy="6857921"/>
          </a:xfrm>
        </p:spPr>
      </p:pic>
    </p:spTree>
    <p:extLst>
      <p:ext uri="{BB962C8B-B14F-4D97-AF65-F5344CB8AC3E}">
        <p14:creationId xmlns:p14="http://schemas.microsoft.com/office/powerpoint/2010/main" val="355114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8B9CBABD-F3B9-106D-7865-461EA2A596D1}"/>
              </a:ext>
            </a:extLst>
          </p:cNvPr>
          <p:cNvSpPr/>
          <p:nvPr/>
        </p:nvSpPr>
        <p:spPr>
          <a:xfrm>
            <a:off x="482600" y="1879600"/>
            <a:ext cx="11226800" cy="4037012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58001B9-EFDE-4AFE-92D4-356BDE260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>
                <a:solidFill>
                  <a:schemeClr val="bg1"/>
                </a:solidFill>
                <a:latin typeface="Montserrat"/>
              </a:rPr>
              <a:t>Zekki auttaa vastaamaan kysymykseen:  </a:t>
            </a:r>
            <a:r>
              <a:rPr lang="fi-FI" b="1">
                <a:solidFill>
                  <a:schemeClr val="bg1"/>
                </a:solidFill>
                <a:latin typeface="Montserrat"/>
              </a:rPr>
              <a:t>Miten </a:t>
            </a:r>
            <a:r>
              <a:rPr lang="fi-FI" b="1" err="1">
                <a:solidFill>
                  <a:schemeClr val="bg1"/>
                </a:solidFill>
                <a:latin typeface="Montserrat"/>
              </a:rPr>
              <a:t>sulla</a:t>
            </a:r>
            <a:r>
              <a:rPr lang="fi-FI" b="1">
                <a:solidFill>
                  <a:schemeClr val="bg1"/>
                </a:solidFill>
                <a:latin typeface="Montserrat"/>
              </a:rPr>
              <a:t> menee? </a:t>
            </a:r>
            <a:endParaRPr lang="fi-FI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66C5BD-ECAE-AF7F-1232-035086244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0" y="2141537"/>
            <a:ext cx="10515600" cy="348637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2400">
                <a:latin typeface="Montserrat"/>
              </a:rPr>
              <a:t>Voi olla vaikeaa hahmottaa omaa hyvinvointiaan. Voi tuntua siltä, että kaikilla muilla menee paremmin, tai heille on selkeää, mitä he haluavat elämältään.  </a:t>
            </a:r>
          </a:p>
          <a:p>
            <a:r>
              <a:rPr lang="fi-FI" sz="2400">
                <a:latin typeface="Montserrat"/>
              </a:rPr>
              <a:t>On myös tavallista huomata vain ne asiat, jotka ovat pielessä, vaikka moni asia olisikin hyvin.  </a:t>
            </a:r>
          </a:p>
          <a:p>
            <a:r>
              <a:rPr lang="fi-FI" sz="2400">
                <a:latin typeface="Montserrat"/>
              </a:rPr>
              <a:t>Jokaisen on välillä hyvä pysähtyä pohtimaan omaa elämäntilannettaan; mitä elämältään haluaa, millaista se on, ja mihin suuntaan sitä haluaa viedä </a:t>
            </a:r>
          </a:p>
          <a:p>
            <a:r>
              <a:rPr lang="fi-FI" sz="2400">
                <a:latin typeface="Montserrat"/>
              </a:rPr>
              <a:t>Zekki on tähän pohdintaan sopiva työkalu. Lisäksi Zekki auttaa löytämään omaan tilanteeseen sopivia matalan kynnyksen tukipalveluita. </a:t>
            </a:r>
            <a:endParaRPr lang="fi-FI" sz="2400" i="1">
              <a:latin typeface="Montserrat"/>
            </a:endParaRPr>
          </a:p>
        </p:txBody>
      </p:sp>
      <p:pic>
        <p:nvPicPr>
          <p:cNvPr id="7" name="Kuva 6" descr="Kuva, joka sisältää kohteen maalaus, animaatio, taide, piirros&#10;&#10;Kuvaus luotu automaattisesti">
            <a:extLst>
              <a:ext uri="{FF2B5EF4-FFF2-40B4-BE49-F238E27FC236}">
                <a16:creationId xmlns:a16="http://schemas.microsoft.com/office/drawing/2014/main" id="{44FB3BE6-017E-B7F8-FB5D-C78063CA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564" y="4716797"/>
            <a:ext cx="1828801" cy="2141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433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0A574EA9-BA82-52AB-A775-B280AB29A3E9}"/>
              </a:ext>
            </a:extLst>
          </p:cNvPr>
          <p:cNvSpPr/>
          <p:nvPr/>
        </p:nvSpPr>
        <p:spPr>
          <a:xfrm>
            <a:off x="482600" y="1879600"/>
            <a:ext cx="11226800" cy="4037012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66C5BD-ECAE-AF7F-1232-035086244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92" y="2329427"/>
            <a:ext cx="10515600" cy="31297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err="1">
                <a:latin typeface="Montserrat"/>
              </a:rPr>
              <a:t>Zekki.fi:n</a:t>
            </a:r>
            <a:r>
              <a:rPr lang="fi-FI" sz="2400">
                <a:latin typeface="Montserrat"/>
              </a:rPr>
              <a:t> avulla voi tarkastella hyvinvointia ja saada tietoa omaan tilanteeseen sopivista tukipalveluista</a:t>
            </a:r>
          </a:p>
          <a:p>
            <a:r>
              <a:rPr lang="fi-FI" sz="2400">
                <a:latin typeface="Montserrat"/>
              </a:rPr>
              <a:t>Suunnattu 15−25-vuotiaille nuorille sekä heidän kanssaan työskenteleville ammattilaisille</a:t>
            </a:r>
          </a:p>
          <a:p>
            <a:r>
              <a:rPr lang="fi-FI" sz="2400">
                <a:latin typeface="Montserrat"/>
              </a:rPr>
              <a:t>Zekin yhteenvedon avulla voi olla helpompi keskustella omasta elämäntilanteestaan, omista haasteistaan ja vahvuuksistaan</a:t>
            </a:r>
          </a:p>
          <a:p>
            <a:r>
              <a:rPr lang="fi-FI" sz="2400">
                <a:latin typeface="Montserrat"/>
              </a:rPr>
              <a:t>Maksuton, anonyymi ja helppokäyttöinen palvelu</a:t>
            </a:r>
            <a:endParaRPr lang="fi-FI" sz="2400" i="1">
              <a:latin typeface="Montserrat"/>
            </a:endParaRPr>
          </a:p>
        </p:txBody>
      </p:sp>
      <p:pic>
        <p:nvPicPr>
          <p:cNvPr id="5" name="Kuva 4" descr="Kuva, joka sisältää kohteen maalaus, animaatio, taide, piirros&#10;&#10;Kuvaus luotu automaattisesti">
            <a:extLst>
              <a:ext uri="{FF2B5EF4-FFF2-40B4-BE49-F238E27FC236}">
                <a16:creationId xmlns:a16="http://schemas.microsoft.com/office/drawing/2014/main" id="{DCB30B17-6993-B18A-695A-01FE52231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24" y="4527906"/>
            <a:ext cx="1828801" cy="2141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90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pilvi, taivas, juliste&#10;&#10;Kuvaus luotu automaattisesti">
            <a:extLst>
              <a:ext uri="{FF2B5EF4-FFF2-40B4-BE49-F238E27FC236}">
                <a16:creationId xmlns:a16="http://schemas.microsoft.com/office/drawing/2014/main" id="{F8EC1995-01C4-4D09-8DCD-F4D5E48670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09F2B07-7BEB-D29D-0A9C-476B19DB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800" y="2490788"/>
            <a:ext cx="711200" cy="1296988"/>
          </a:xfrm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rgbClr val="121923"/>
                </a:solidFill>
                <a:latin typeface="Montserrat" pitchFamily="2" charset="0"/>
              </a:rPr>
              <a:t>.fi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C2062707-96E0-5298-5E38-D95C98CB4B9E}"/>
              </a:ext>
            </a:extLst>
          </p:cNvPr>
          <p:cNvSpPr txBox="1">
            <a:spLocks/>
          </p:cNvSpPr>
          <p:nvPr/>
        </p:nvSpPr>
        <p:spPr>
          <a:xfrm>
            <a:off x="3935186" y="982413"/>
            <a:ext cx="8407400" cy="1296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 dirty="0">
                <a:solidFill>
                  <a:srgbClr val="121923"/>
                </a:solidFill>
                <a:latin typeface="Montserrat" pitchFamily="2" charset="0"/>
              </a:rPr>
              <a:t>Tee itsearvio osoitteessa</a:t>
            </a:r>
          </a:p>
        </p:txBody>
      </p:sp>
      <p:pic>
        <p:nvPicPr>
          <p:cNvPr id="7" name="Kuva 6" descr="Kuva, joka sisältää kohteen kuvio, neliö, pikseli, muotoilu&#10;&#10;Tekoälyllä luotu sisältö voi olla virheellistä.">
            <a:extLst>
              <a:ext uri="{FF2B5EF4-FFF2-40B4-BE49-F238E27FC236}">
                <a16:creationId xmlns:a16="http://schemas.microsoft.com/office/drawing/2014/main" id="{45E168CD-9723-A7D9-6BA7-2E7873C67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558801"/>
            <a:ext cx="1833155" cy="18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12747210-66F1-0CF4-13E5-63C73D16CFEA}"/>
              </a:ext>
            </a:extLst>
          </p:cNvPr>
          <p:cNvSpPr/>
          <p:nvPr/>
        </p:nvSpPr>
        <p:spPr>
          <a:xfrm>
            <a:off x="663506" y="2450105"/>
            <a:ext cx="10744722" cy="2835729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sz="2000" dirty="0">
                <a:solidFill>
                  <a:srgbClr val="121923"/>
                </a:solidFill>
                <a:latin typeface="Montserrat" pitchFamily="2" charset="0"/>
              </a:rPr>
              <a:t>M</a:t>
            </a:r>
            <a:r>
              <a:rPr lang="fi-FI" sz="2000" b="0" i="0" dirty="0">
                <a:solidFill>
                  <a:srgbClr val="121923"/>
                </a:solidFill>
                <a:effectLst/>
                <a:latin typeface="Montserrat" pitchFamily="2" charset="0"/>
              </a:rPr>
              <a:t>illaisia ajatuksia </a:t>
            </a:r>
            <a:r>
              <a:rPr lang="fi-FI" sz="2000" dirty="0">
                <a:solidFill>
                  <a:srgbClr val="121923"/>
                </a:solidFill>
                <a:latin typeface="Montserrat" pitchFamily="2" charset="0"/>
              </a:rPr>
              <a:t>testin tekeminen </a:t>
            </a:r>
            <a:r>
              <a:rPr lang="fi-FI" sz="2000" b="0" i="0" dirty="0">
                <a:solidFill>
                  <a:srgbClr val="121923"/>
                </a:solidFill>
                <a:effectLst/>
                <a:latin typeface="Montserrat" pitchFamily="2" charset="0"/>
              </a:rPr>
              <a:t>herätti?</a:t>
            </a:r>
            <a:br>
              <a:rPr lang="fi-FI" sz="2000" b="0" i="0" dirty="0">
                <a:solidFill>
                  <a:srgbClr val="121923"/>
                </a:solidFill>
                <a:effectLst/>
                <a:latin typeface="Montserrat" pitchFamily="2" charset="0"/>
              </a:rPr>
            </a:br>
            <a:r>
              <a:rPr lang="fi-FI" sz="2000" b="0" i="0" dirty="0">
                <a:solidFill>
                  <a:srgbClr val="121923"/>
                </a:solidFill>
                <a:effectLst/>
                <a:latin typeface="Montserrat" pitchFamily="2" charset="0"/>
              </a:rPr>
              <a:t>Mitkä asiat ovat hyvin?</a:t>
            </a:r>
          </a:p>
          <a:p>
            <a:pPr algn="l"/>
            <a:r>
              <a:rPr lang="fi-FI" sz="2000" dirty="0">
                <a:solidFill>
                  <a:srgbClr val="121923"/>
                </a:solidFill>
                <a:latin typeface="Montserrat" pitchFamily="2" charset="0"/>
              </a:rPr>
              <a:t>Mihin toivoisit muutosta ja millainen pienikin muutos olisi mahdollinen?</a:t>
            </a:r>
            <a:br>
              <a:rPr lang="fi-FI" sz="2000" b="0" i="0" dirty="0">
                <a:solidFill>
                  <a:srgbClr val="121923"/>
                </a:solidFill>
                <a:effectLst/>
                <a:latin typeface="Montserrat" pitchFamily="2" charset="0"/>
              </a:rPr>
            </a:br>
            <a:r>
              <a:rPr lang="fi-FI" sz="2000" b="0" i="0" dirty="0">
                <a:solidFill>
                  <a:srgbClr val="121923"/>
                </a:solidFill>
                <a:effectLst/>
                <a:latin typeface="Montserrat" pitchFamily="2" charset="0"/>
              </a:rPr>
              <a:t>Löysitkö jotain sopivia tukipalveluita? </a:t>
            </a:r>
          </a:p>
          <a:p>
            <a:pPr algn="l"/>
            <a:r>
              <a:rPr lang="fi-FI" sz="2000" dirty="0">
                <a:solidFill>
                  <a:srgbClr val="121923"/>
                </a:solidFill>
                <a:latin typeface="Montserrat" pitchFamily="2" charset="0"/>
              </a:rPr>
              <a:t>Haluaisitko käydä omaa yhteenvetoasi läpi jonkun aikuisen kanssa? Jos, niin kenen? </a:t>
            </a:r>
            <a:br>
              <a:rPr lang="fi-FI" sz="2000" dirty="0">
                <a:solidFill>
                  <a:srgbClr val="121923"/>
                </a:solidFill>
                <a:latin typeface="Montserrat" pitchFamily="2" charset="0"/>
              </a:rPr>
            </a:br>
            <a:r>
              <a:rPr lang="fi-FI" sz="2000" dirty="0">
                <a:solidFill>
                  <a:srgbClr val="121923"/>
                </a:solidFill>
                <a:latin typeface="Montserrat" pitchFamily="2" charset="0"/>
              </a:rPr>
              <a:t> </a:t>
            </a:r>
            <a:endParaRPr lang="fi-FI" sz="2000" b="0" i="0" dirty="0">
              <a:solidFill>
                <a:srgbClr val="121923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4C61AEB8-6567-C760-0185-32332B816D13}"/>
              </a:ext>
            </a:extLst>
          </p:cNvPr>
          <p:cNvSpPr txBox="1">
            <a:spLocks/>
          </p:cNvSpPr>
          <p:nvPr/>
        </p:nvSpPr>
        <p:spPr>
          <a:xfrm>
            <a:off x="837678" y="32859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2" name="Otsikko 3">
            <a:extLst>
              <a:ext uri="{FF2B5EF4-FFF2-40B4-BE49-F238E27FC236}">
                <a16:creationId xmlns:a16="http://schemas.microsoft.com/office/drawing/2014/main" id="{BA9494BF-9EE6-C66C-E083-0D5E8185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817"/>
            <a:ext cx="10515600" cy="1325563"/>
          </a:xfrm>
        </p:spPr>
        <p:txBody>
          <a:bodyPr/>
          <a:lstStyle/>
          <a:p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</a:rPr>
              <a:t>Keskustele kaverin kanssa tai pohdi itsenäisesti:</a:t>
            </a:r>
          </a:p>
        </p:txBody>
      </p:sp>
      <p:pic>
        <p:nvPicPr>
          <p:cNvPr id="6" name="Kuva 5" descr="Kuva, joka sisältää kohteen maalaus, animaatio, taide, piirros&#10;&#10;Kuvaus luotu automaattisesti">
            <a:extLst>
              <a:ext uri="{FF2B5EF4-FFF2-40B4-BE49-F238E27FC236}">
                <a16:creationId xmlns:a16="http://schemas.microsoft.com/office/drawing/2014/main" id="{0589C89E-8AE6-B3FB-3755-88AA5FF8B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030" y="592880"/>
            <a:ext cx="2486798" cy="292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uva 7" descr="Kuva, joka sisältää kohteen taivas, animaatio, taide, puku&#10;&#10;Kuvaus luotu automaattisesti">
            <a:extLst>
              <a:ext uri="{FF2B5EF4-FFF2-40B4-BE49-F238E27FC236}">
                <a16:creationId xmlns:a16="http://schemas.microsoft.com/office/drawing/2014/main" id="{428DF722-3C7C-4623-B00C-498F9E9BB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9" y="4854357"/>
            <a:ext cx="1640548" cy="1938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877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12747210-66F1-0CF4-13E5-63C73D16CFEA}"/>
              </a:ext>
            </a:extLst>
          </p:cNvPr>
          <p:cNvSpPr/>
          <p:nvPr/>
        </p:nvSpPr>
        <p:spPr>
          <a:xfrm>
            <a:off x="837678" y="1664138"/>
            <a:ext cx="10744722" cy="4801976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fi-FI" sz="2000" b="1" dirty="0">
              <a:solidFill>
                <a:srgbClr val="121923"/>
              </a:solidFill>
              <a:latin typeface="Montserrat"/>
            </a:endParaRPr>
          </a:p>
          <a:p>
            <a:pPr lvl="1"/>
            <a:r>
              <a:rPr lang="fi-FI" sz="2000" b="1" dirty="0">
                <a:solidFill>
                  <a:srgbClr val="121923"/>
                </a:solidFill>
                <a:latin typeface="Montserrat"/>
              </a:rPr>
              <a:t>Keskustele pienryhmässä:</a:t>
            </a:r>
            <a:endParaRPr lang="en-US" sz="2000" dirty="0">
              <a:solidFill>
                <a:srgbClr val="000000"/>
              </a:solidFill>
              <a:latin typeface="Montserrat"/>
            </a:endParaRPr>
          </a:p>
          <a:p>
            <a:pPr lvl="1"/>
            <a:endParaRPr lang="fi-FI" sz="2000" dirty="0">
              <a:solidFill>
                <a:srgbClr val="000000"/>
              </a:solidFill>
              <a:latin typeface="Montserrat"/>
            </a:endParaRPr>
          </a:p>
          <a:p>
            <a:pPr lvl="1"/>
            <a:r>
              <a:rPr lang="fi-FI" sz="2000" dirty="0">
                <a:solidFill>
                  <a:srgbClr val="121923"/>
                </a:solidFill>
                <a:latin typeface="Montserrat"/>
              </a:rPr>
              <a:t>M</a:t>
            </a:r>
            <a:r>
              <a:rPr lang="fi-FI" sz="2000" b="0" i="0" dirty="0">
                <a:solidFill>
                  <a:srgbClr val="121923"/>
                </a:solidFill>
                <a:effectLst/>
                <a:latin typeface="Montserrat"/>
              </a:rPr>
              <a:t>illaisia ajatuksia </a:t>
            </a:r>
            <a:r>
              <a:rPr lang="fi-FI" sz="2000" dirty="0">
                <a:solidFill>
                  <a:srgbClr val="121923"/>
                </a:solidFill>
                <a:latin typeface="Montserrat"/>
              </a:rPr>
              <a:t>testin </a:t>
            </a:r>
            <a:r>
              <a:rPr lang="fi-FI" sz="2000" b="0" i="0" dirty="0">
                <a:solidFill>
                  <a:srgbClr val="121923"/>
                </a:solidFill>
                <a:effectLst/>
                <a:latin typeface="Montserrat"/>
              </a:rPr>
              <a:t>tekeminen herätti?</a:t>
            </a:r>
            <a:br>
              <a:rPr lang="fi-FI" sz="2000" b="0" i="0" dirty="0">
                <a:effectLst/>
                <a:latin typeface="Montserrat" pitchFamily="2" charset="0"/>
              </a:rPr>
            </a:br>
            <a:endParaRPr lang="fi-FI" sz="2000" dirty="0">
              <a:solidFill>
                <a:srgbClr val="000000"/>
              </a:solidFill>
              <a:latin typeface="Montserrat"/>
            </a:endParaRPr>
          </a:p>
          <a:p>
            <a:pPr lvl="1"/>
            <a:r>
              <a:rPr lang="fi-FI" sz="2000" b="0" i="0" dirty="0">
                <a:solidFill>
                  <a:srgbClr val="121923"/>
                </a:solidFill>
                <a:effectLst/>
                <a:latin typeface="Montserrat"/>
              </a:rPr>
              <a:t>Mitkä asiat elämässänne ovat hyvin?</a:t>
            </a:r>
            <a:br>
              <a:rPr lang="fi-FI" sz="2000" b="0" i="0" dirty="0">
                <a:effectLst/>
                <a:latin typeface="Montserrat" pitchFamily="2" charset="0"/>
              </a:rPr>
            </a:br>
            <a:endParaRPr lang="fi-FI" sz="2000" dirty="0">
              <a:solidFill>
                <a:srgbClr val="000000"/>
              </a:solidFill>
              <a:latin typeface="Montserrat"/>
            </a:endParaRPr>
          </a:p>
          <a:p>
            <a:pPr lvl="1"/>
            <a:r>
              <a:rPr lang="fi-FI" sz="2000" dirty="0">
                <a:solidFill>
                  <a:srgbClr val="121923"/>
                </a:solidFill>
                <a:latin typeface="Montserrat"/>
              </a:rPr>
              <a:t>Mihin asioihin haluaisitte muutosta?</a:t>
            </a:r>
            <a:br>
              <a:rPr lang="fi-FI" sz="2000" dirty="0">
                <a:solidFill>
                  <a:srgbClr val="121923"/>
                </a:solidFill>
                <a:latin typeface="Montserrat"/>
              </a:rPr>
            </a:br>
            <a:endParaRPr lang="fi-FI" sz="2000" dirty="0">
              <a:solidFill>
                <a:srgbClr val="000000"/>
              </a:solidFill>
              <a:latin typeface="Montserrat"/>
            </a:endParaRPr>
          </a:p>
          <a:p>
            <a:pPr lvl="1"/>
            <a:r>
              <a:rPr lang="fi-FI" sz="2000" dirty="0">
                <a:solidFill>
                  <a:srgbClr val="121923"/>
                </a:solidFill>
                <a:latin typeface="Montserrat"/>
              </a:rPr>
              <a:t>Millaiset muutokset olisivat mahdollisia?</a:t>
            </a:r>
            <a:br>
              <a:rPr lang="fi-FI" sz="2000" dirty="0">
                <a:solidFill>
                  <a:srgbClr val="121923"/>
                </a:solidFill>
                <a:latin typeface="Montserrat"/>
              </a:rPr>
            </a:br>
            <a:endParaRPr lang="fi-FI" sz="2000" dirty="0">
              <a:solidFill>
                <a:srgbClr val="000000"/>
              </a:solidFill>
              <a:latin typeface="Montserrat"/>
            </a:endParaRPr>
          </a:p>
          <a:p>
            <a:pPr lvl="1"/>
            <a:r>
              <a:rPr lang="fi-FI" sz="2000" b="0" i="0" dirty="0">
                <a:solidFill>
                  <a:srgbClr val="121923"/>
                </a:solidFill>
                <a:effectLst/>
                <a:latin typeface="Montserrat"/>
              </a:rPr>
              <a:t>Mitkä palvelun ehdottamista tukipalveluista olivat sopivimpia?</a:t>
            </a:r>
            <a:r>
              <a:rPr lang="fi-FI" sz="2000" dirty="0">
                <a:solidFill>
                  <a:srgbClr val="121923"/>
                </a:solidFill>
                <a:latin typeface="Montserrat"/>
              </a:rPr>
              <a:t> </a:t>
            </a:r>
            <a:endParaRPr lang="en-US" sz="2000" dirty="0">
              <a:solidFill>
                <a:srgbClr val="000000"/>
              </a:solidFill>
              <a:latin typeface="Montserrat"/>
            </a:endParaRPr>
          </a:p>
          <a:p>
            <a:pPr lvl="1"/>
            <a:r>
              <a:rPr lang="fi-FI" sz="2000" dirty="0">
                <a:solidFill>
                  <a:srgbClr val="121923"/>
                </a:solidFill>
                <a:latin typeface="Montserrat"/>
              </a:rPr>
              <a:t>- Kirjoita itsellesi ylös hyödyllisimmät</a:t>
            </a:r>
            <a:endParaRPr lang="en-US" sz="2000" dirty="0">
              <a:solidFill>
                <a:srgbClr val="000000"/>
              </a:solidFill>
              <a:latin typeface="Montserrat"/>
            </a:endParaRPr>
          </a:p>
          <a:p>
            <a:pPr lvl="1"/>
            <a:endParaRPr lang="fi-FI" sz="2000" dirty="0">
              <a:solidFill>
                <a:srgbClr val="000000"/>
              </a:solidFill>
              <a:latin typeface="Montserrat"/>
            </a:endParaRPr>
          </a:p>
          <a:p>
            <a:pPr lvl="1"/>
            <a:r>
              <a:rPr lang="fi-FI" sz="2000" dirty="0">
                <a:solidFill>
                  <a:srgbClr val="121923"/>
                </a:solidFill>
                <a:latin typeface="Montserrat"/>
              </a:rPr>
              <a:t>Testatkaa yhtä tukipalveluista ja keskustelkaa siitä. </a:t>
            </a:r>
            <a:endParaRPr lang="en-US" sz="2000" b="0" i="0" dirty="0">
              <a:solidFill>
                <a:srgbClr val="000000"/>
              </a:solidFill>
              <a:effectLst/>
              <a:latin typeface="Montserrat" pitchFamily="2" charset="0"/>
            </a:endParaRPr>
          </a:p>
          <a:p>
            <a:pPr algn="l"/>
            <a:endParaRPr lang="fi-FI" sz="1800" b="0" i="0" dirty="0">
              <a:solidFill>
                <a:srgbClr val="121923"/>
              </a:solidFill>
              <a:effectLst/>
              <a:latin typeface="Montserrat" pitchFamily="2" charset="0"/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4C61AEB8-6567-C760-0185-32332B816D13}"/>
              </a:ext>
            </a:extLst>
          </p:cNvPr>
          <p:cNvSpPr txBox="1">
            <a:spLocks/>
          </p:cNvSpPr>
          <p:nvPr/>
        </p:nvSpPr>
        <p:spPr>
          <a:xfrm>
            <a:off x="837678" y="305630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2" name="Otsikko 3">
            <a:extLst>
              <a:ext uri="{FF2B5EF4-FFF2-40B4-BE49-F238E27FC236}">
                <a16:creationId xmlns:a16="http://schemas.microsoft.com/office/drawing/2014/main" id="{BA9494BF-9EE6-C66C-E083-0D5E8185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173"/>
            <a:ext cx="10515600" cy="1325563"/>
          </a:xfrm>
        </p:spPr>
        <p:txBody>
          <a:bodyPr/>
          <a:lstStyle/>
          <a:p>
            <a:r>
              <a:rPr lang="fi-FI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Ryhmätehtävä:</a:t>
            </a:r>
            <a:endParaRPr lang="fi-FI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7" name="Kuva 6" descr="Kuva, joka sisältää kohteen kello, ympyrä, taide&#10;&#10;Kuvaus luotu automaattisesti">
            <a:extLst>
              <a:ext uri="{FF2B5EF4-FFF2-40B4-BE49-F238E27FC236}">
                <a16:creationId xmlns:a16="http://schemas.microsoft.com/office/drawing/2014/main" id="{489FBB61-DCED-196C-DAFB-76FFA9581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78" y="782877"/>
            <a:ext cx="3059797" cy="2895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4113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8D36D50E761142B129CE0A98ADB533" ma:contentTypeVersion="14" ma:contentTypeDescription="Create a new document." ma:contentTypeScope="" ma:versionID="c8cb24897a4194302187069026f8cbb2">
  <xsd:schema xmlns:xsd="http://www.w3.org/2001/XMLSchema" xmlns:xs="http://www.w3.org/2001/XMLSchema" xmlns:p="http://schemas.microsoft.com/office/2006/metadata/properties" xmlns:ns2="868584e9-f2cf-4aff-b736-cd851af195e6" xmlns:ns3="9da742d3-a366-42d2-bc87-845381ce0656" targetNamespace="http://schemas.microsoft.com/office/2006/metadata/properties" ma:root="true" ma:fieldsID="e15a8e9ec39d7a41183c98231f845393" ns2:_="" ns3:_="">
    <xsd:import namespace="868584e9-f2cf-4aff-b736-cd851af195e6"/>
    <xsd:import namespace="9da742d3-a366-42d2-bc87-845381ce06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584e9-f2cf-4aff-b736-cd851af195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90a2bc2-2a7f-4499-aff7-1bd95d7671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742d3-a366-42d2-bc87-845381ce065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ae8b42f-16b7-423f-a6ff-a0c17477a46e}" ma:internalName="TaxCatchAll" ma:showField="CatchAllData" ma:web="9da742d3-a366-42d2-bc87-845381ce06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a742d3-a366-42d2-bc87-845381ce0656" xsi:nil="true"/>
    <lcf76f155ced4ddcb4097134ff3c332f xmlns="868584e9-f2cf-4aff-b736-cd851af195e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095821F-C7B5-41F1-B826-85357174DE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C7CA70-446C-4B45-A787-4C5D45229B2A}">
  <ds:schemaRefs>
    <ds:schemaRef ds:uri="868584e9-f2cf-4aff-b736-cd851af195e6"/>
    <ds:schemaRef ds:uri="9da742d3-a366-42d2-bc87-845381ce06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0102C7F-3867-49EE-B40C-C4A6692F366D}">
  <ds:schemaRefs>
    <ds:schemaRef ds:uri="868584e9-f2cf-4aff-b736-cd851af195e6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9da742d3-a366-42d2-bc87-845381ce0656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4b69aae5-140d-44b9-a475-2a720bc601fb}" enabled="0" method="" siteId="{4b69aae5-140d-44b9-a475-2a720bc601f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Office PowerPoint</Application>
  <PresentationFormat>Laajakuva</PresentationFormat>
  <Paragraphs>75</Paragraphs>
  <Slides>14</Slides>
  <Notes>7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Montserrat</vt:lpstr>
      <vt:lpstr>Office-teema</vt:lpstr>
      <vt:lpstr>Hyvinvoinnin itsearviointitehtävä </vt:lpstr>
      <vt:lpstr>Ohjeistus ohjaajalle </vt:lpstr>
      <vt:lpstr>Hyvinvoinnin itsearviointitehtävä </vt:lpstr>
      <vt:lpstr>PowerPoint-esitys</vt:lpstr>
      <vt:lpstr>Zekki auttaa vastaamaan kysymykseen:  Miten sulla menee? </vt:lpstr>
      <vt:lpstr>PowerPoint-esitys</vt:lpstr>
      <vt:lpstr>.fi</vt:lpstr>
      <vt:lpstr>Keskustele kaverin kanssa tai pohdi itsenäisesti:</vt:lpstr>
      <vt:lpstr>Ryhmätehtävä:</vt:lpstr>
      <vt:lpstr>Itsenäinen tehtävä:</vt:lpstr>
      <vt:lpstr>Hyvinvointi koostuu monesta eri tekijästä</vt:lpstr>
      <vt:lpstr>PowerPoint-esitys</vt:lpstr>
      <vt:lpstr>Keskustele kaverin kanssa tai pohdi itsenäisesti:</vt:lpstr>
      <vt:lpstr>Lisätehtävä: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Liisa Vallin</dc:creator>
  <cp:lastModifiedBy>Liisa Vallin</cp:lastModifiedBy>
  <cp:revision>2</cp:revision>
  <dcterms:created xsi:type="dcterms:W3CDTF">2024-06-13T04:37:27Z</dcterms:created>
  <dcterms:modified xsi:type="dcterms:W3CDTF">2026-02-16T12:15:59Z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0x010100308D36D50E761142B129CE0A98ADB533</vt:lpwstr>
  </property>
</Properties>
</file>